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EF41747-635A-4C2D-BF82-577FF05B0CAB}" type="datetimeFigureOut">
              <a:rPr lang="es-ES" smtClean="0"/>
              <a:t>11/12/2011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FEC753D8-5FB7-41BB-BBA8-63C4F6BA3F4A}" type="slidenum">
              <a:rPr lang="es-ES" smtClean="0"/>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F41747-635A-4C2D-BF82-577FF05B0CAB}" type="datetimeFigureOut">
              <a:rPr lang="es-ES" smtClean="0"/>
              <a:t>11/12/2011</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C753D8-5FB7-41BB-BBA8-63C4F6BA3F4A}"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2627784" y="188640"/>
            <a:ext cx="3240360"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Evaluación</a:t>
            </a:r>
            <a:endParaRPr lang="es-ES" dirty="0"/>
          </a:p>
        </p:txBody>
      </p:sp>
      <p:sp>
        <p:nvSpPr>
          <p:cNvPr id="7" name="6 Rectángulo"/>
          <p:cNvSpPr/>
          <p:nvPr/>
        </p:nvSpPr>
        <p:spPr>
          <a:xfrm>
            <a:off x="3203848" y="980728"/>
            <a:ext cx="1512168"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es</a:t>
            </a:r>
            <a:endParaRPr lang="es-ES" dirty="0"/>
          </a:p>
        </p:txBody>
      </p:sp>
      <p:sp>
        <p:nvSpPr>
          <p:cNvPr id="8" name="7 Rectángulo"/>
          <p:cNvSpPr/>
          <p:nvPr/>
        </p:nvSpPr>
        <p:spPr>
          <a:xfrm>
            <a:off x="2627784" y="1772816"/>
            <a:ext cx="2376264" cy="23042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1200" dirty="0" smtClean="0">
                <a:latin typeface="Arial" pitchFamily="34" charset="0"/>
                <a:cs typeface="Arial" pitchFamily="34" charset="0"/>
              </a:rPr>
              <a:t>Un proceso </a:t>
            </a:r>
            <a:r>
              <a:rPr lang="es-MX" sz="1200" dirty="0">
                <a:latin typeface="Arial" pitchFamily="34" charset="0"/>
                <a:cs typeface="Arial" pitchFamily="34" charset="0"/>
              </a:rPr>
              <a:t>que tiene como finalidad determinar el grado de eficacia y eficiencia, con que han sido empleados los recursos destinados a alcanzar los objetivos previstos, posibilitando la determinación de las desviaciones y la adopción de medidas correctivas que garanticen el cumplimiento adecuado de las metas </a:t>
            </a:r>
            <a:r>
              <a:rPr lang="es-MX" sz="1200" dirty="0" smtClean="0">
                <a:latin typeface="Arial" pitchFamily="34" charset="0"/>
                <a:cs typeface="Arial" pitchFamily="34" charset="0"/>
              </a:rPr>
              <a:t>presupuestas.</a:t>
            </a:r>
            <a:endParaRPr lang="es-ES" dirty="0"/>
          </a:p>
        </p:txBody>
      </p:sp>
      <p:sp>
        <p:nvSpPr>
          <p:cNvPr id="10" name="9 Rectángulo"/>
          <p:cNvSpPr/>
          <p:nvPr/>
        </p:nvSpPr>
        <p:spPr>
          <a:xfrm>
            <a:off x="5724128" y="980728"/>
            <a:ext cx="324036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Elementos</a:t>
            </a:r>
            <a:endParaRPr lang="es-ES" dirty="0"/>
          </a:p>
        </p:txBody>
      </p:sp>
      <p:sp>
        <p:nvSpPr>
          <p:cNvPr id="11" name="10 Rectángulo"/>
          <p:cNvSpPr/>
          <p:nvPr/>
        </p:nvSpPr>
        <p:spPr>
          <a:xfrm>
            <a:off x="5148064" y="1772816"/>
            <a:ext cx="3816424" cy="3600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200" b="1" dirty="0" smtClean="0">
                <a:latin typeface="Arial" pitchFamily="34" charset="0"/>
                <a:cs typeface="Arial" pitchFamily="34" charset="0"/>
              </a:rPr>
              <a:t>1. Observación:</a:t>
            </a:r>
          </a:p>
          <a:p>
            <a:pPr algn="just"/>
            <a:r>
              <a:rPr lang="es-MX" sz="1200" dirty="0">
                <a:latin typeface="Arial" pitchFamily="34" charset="0"/>
                <a:cs typeface="Arial" pitchFamily="34" charset="0"/>
              </a:rPr>
              <a:t>Actuación destinada a conocer el estado y la evolución del aprendizaje del alumno </a:t>
            </a:r>
          </a:p>
          <a:p>
            <a:pPr algn="just"/>
            <a:r>
              <a:rPr lang="es-MX" sz="1200" b="1" dirty="0" smtClean="0">
                <a:latin typeface="Arial" pitchFamily="34" charset="0"/>
                <a:cs typeface="Arial" pitchFamily="34" charset="0"/>
              </a:rPr>
              <a:t>2. Interpretación:</a:t>
            </a:r>
          </a:p>
          <a:p>
            <a:pPr algn="just"/>
            <a:r>
              <a:rPr lang="es-MX" sz="1200" dirty="0">
                <a:latin typeface="Arial" pitchFamily="34" charset="0"/>
                <a:cs typeface="Arial" pitchFamily="34" charset="0"/>
              </a:rPr>
              <a:t>Analizar lo que hacen los alumnos y los motivos que subyacen (entender por qué hacen lo que hacen)</a:t>
            </a:r>
          </a:p>
          <a:p>
            <a:pPr algn="just"/>
            <a:r>
              <a:rPr lang="es-MX" sz="1200" b="1" dirty="0" smtClean="0">
                <a:latin typeface="Arial" pitchFamily="34" charset="0"/>
                <a:cs typeface="Arial" pitchFamily="34" charset="0"/>
              </a:rPr>
              <a:t>3. Juicio:</a:t>
            </a:r>
          </a:p>
          <a:p>
            <a:pPr algn="just"/>
            <a:r>
              <a:rPr lang="es-MX" sz="1200" dirty="0">
                <a:latin typeface="Arial" pitchFamily="34" charset="0"/>
                <a:cs typeface="Arial" pitchFamily="34" charset="0"/>
              </a:rPr>
              <a:t>Toma de decisiones orientadas a la mejora continua de los resultados</a:t>
            </a:r>
            <a:endParaRPr lang="es-MX" sz="1200" b="1" dirty="0">
              <a:latin typeface="Arial" pitchFamily="34" charset="0"/>
              <a:cs typeface="Arial" pitchFamily="34" charset="0"/>
            </a:endParaRPr>
          </a:p>
          <a:p>
            <a:pPr algn="just"/>
            <a:r>
              <a:rPr lang="es-MX" sz="1200" b="1" dirty="0" smtClean="0">
                <a:latin typeface="Arial" pitchFamily="34" charset="0"/>
                <a:cs typeface="Arial" pitchFamily="34" charset="0"/>
              </a:rPr>
              <a:t>4. Acción:</a:t>
            </a:r>
          </a:p>
          <a:p>
            <a:pPr algn="just"/>
            <a:r>
              <a:rPr lang="es-MX" sz="1200" dirty="0">
                <a:latin typeface="Arial" pitchFamily="34" charset="0"/>
                <a:cs typeface="Arial" pitchFamily="34" charset="0"/>
              </a:rPr>
              <a:t>Modificación de la intervención educativa del docente con el fin de lograr un mayor grado de eficiencia y eficacia </a:t>
            </a:r>
          </a:p>
          <a:p>
            <a:pPr algn="just"/>
            <a:r>
              <a:rPr lang="es-MX" sz="1200" b="1" dirty="0" smtClean="0">
                <a:latin typeface="Arial" pitchFamily="34" charset="0"/>
                <a:cs typeface="Arial" pitchFamily="34" charset="0"/>
              </a:rPr>
              <a:t>5. Explicitación metacognitiva:</a:t>
            </a:r>
          </a:p>
          <a:p>
            <a:pPr algn="just"/>
            <a:r>
              <a:rPr lang="es-MX" sz="1200" dirty="0">
                <a:latin typeface="Arial" pitchFamily="34" charset="0"/>
                <a:cs typeface="Arial" pitchFamily="34" charset="0"/>
              </a:rPr>
              <a:t>Puesta a disposición del alumnado de sus propios itinerarios de aprendizaje con el fin de que se conozcan a sí mismos y modifiquen voluntariamente su comportamiento</a:t>
            </a:r>
          </a:p>
          <a:p>
            <a:pPr algn="ctr"/>
            <a:endParaRPr lang="es-ES" sz="1200" dirty="0"/>
          </a:p>
        </p:txBody>
      </p:sp>
      <p:sp>
        <p:nvSpPr>
          <p:cNvPr id="12" name="11 Rectángulo"/>
          <p:cNvSpPr/>
          <p:nvPr/>
        </p:nvSpPr>
        <p:spPr>
          <a:xfrm>
            <a:off x="395536" y="980728"/>
            <a:ext cx="1872208"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Tipos</a:t>
            </a:r>
            <a:endParaRPr lang="es-ES" dirty="0"/>
          </a:p>
        </p:txBody>
      </p:sp>
      <p:cxnSp>
        <p:nvCxnSpPr>
          <p:cNvPr id="14" name="13 Conector recto"/>
          <p:cNvCxnSpPr/>
          <p:nvPr/>
        </p:nvCxnSpPr>
        <p:spPr>
          <a:xfrm rot="5400000">
            <a:off x="7524328" y="1628800"/>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5400000">
            <a:off x="3419872" y="1556792"/>
            <a:ext cx="432048"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16 Rectángulo"/>
          <p:cNvSpPr/>
          <p:nvPr/>
        </p:nvSpPr>
        <p:spPr>
          <a:xfrm>
            <a:off x="0" y="1772816"/>
            <a:ext cx="2483768" cy="48965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MX" sz="1200" dirty="0" smtClean="0">
                <a:latin typeface="Arial" pitchFamily="34" charset="0"/>
                <a:cs typeface="Arial" pitchFamily="34" charset="0"/>
              </a:rPr>
              <a:t>a) </a:t>
            </a:r>
            <a:r>
              <a:rPr lang="es-MX" sz="1200" b="1" dirty="0" smtClean="0">
                <a:latin typeface="Arial" pitchFamily="34" charset="0"/>
                <a:cs typeface="Arial" pitchFamily="34" charset="0"/>
              </a:rPr>
              <a:t>Función formativa</a:t>
            </a:r>
            <a:r>
              <a:rPr lang="es-MX" sz="1200" dirty="0" smtClean="0">
                <a:latin typeface="Arial" pitchFamily="34" charset="0"/>
                <a:cs typeface="Arial" pitchFamily="34" charset="0"/>
              </a:rPr>
              <a:t>: la evaluación se utiliza preferentemente como estrategia de mejora y para ajustar sobre la marcha, los procesos educativos de cara a conseguir las metas u objetivos previstos. Es la más apropiada para la evaluación de procesos, aunque también es formativa la evaluación de productos educativos, siempre que sus resultados se empleen para la mejor de los mismos. Suele identificarse con la evaluación continua.</a:t>
            </a:r>
          </a:p>
          <a:p>
            <a:pPr algn="just"/>
            <a:r>
              <a:rPr lang="es-MX" sz="1200" dirty="0" smtClean="0">
                <a:latin typeface="Arial" pitchFamily="34" charset="0"/>
                <a:cs typeface="Arial" pitchFamily="34" charset="0"/>
              </a:rPr>
              <a:t>b) </a:t>
            </a:r>
            <a:r>
              <a:rPr lang="es-MX" sz="1200" b="1" dirty="0" smtClean="0">
                <a:latin typeface="Arial" pitchFamily="34" charset="0"/>
                <a:cs typeface="Arial" pitchFamily="34" charset="0"/>
              </a:rPr>
              <a:t>Función </a:t>
            </a:r>
            <a:r>
              <a:rPr lang="es-MX" sz="1200" b="1" dirty="0" err="1" smtClean="0">
                <a:latin typeface="Arial" pitchFamily="34" charset="0"/>
                <a:cs typeface="Arial" pitchFamily="34" charset="0"/>
              </a:rPr>
              <a:t>sumativa</a:t>
            </a:r>
            <a:r>
              <a:rPr lang="es-MX" sz="1200" b="1" dirty="0" smtClean="0">
                <a:latin typeface="Arial" pitchFamily="34" charset="0"/>
                <a:cs typeface="Arial" pitchFamily="34" charset="0"/>
              </a:rPr>
              <a:t>: </a:t>
            </a:r>
            <a:r>
              <a:rPr lang="es-MX" sz="1200" dirty="0" smtClean="0">
                <a:latin typeface="Arial" pitchFamily="34" charset="0"/>
                <a:cs typeface="Arial" pitchFamily="34" charset="0"/>
              </a:rPr>
              <a:t>suele aplicarse más en la evaluación de productos, es decir, de procesos terminados, con realizaciones precisas y valorables. Con la evaluación no se pretende modificar, ajustar o mejorar el objeto de la evaluación, sino simplemente determinar su valía, en función del empleo que se desea hacer del mismo posteriormente.</a:t>
            </a:r>
            <a:endParaRPr lang="es-MX" sz="1200" dirty="0" smtClean="0">
              <a:latin typeface="Arial" pitchFamily="34" charset="0"/>
              <a:cs typeface="Arial" pitchFamily="34" charset="0"/>
            </a:endParaRPr>
          </a:p>
        </p:txBody>
      </p:sp>
      <p:cxnSp>
        <p:nvCxnSpPr>
          <p:cNvPr id="19" name="18 Conector recto"/>
          <p:cNvCxnSpPr/>
          <p:nvPr/>
        </p:nvCxnSpPr>
        <p:spPr>
          <a:xfrm rot="5400000">
            <a:off x="1475656" y="1628800"/>
            <a:ext cx="28803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20 Conector recto"/>
          <p:cNvCxnSpPr/>
          <p:nvPr/>
        </p:nvCxnSpPr>
        <p:spPr>
          <a:xfrm rot="5400000">
            <a:off x="3563888" y="908720"/>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22 Conector recto"/>
          <p:cNvCxnSpPr>
            <a:stCxn id="5" idx="1"/>
            <a:endCxn id="5" idx="1"/>
          </p:cNvCxnSpPr>
          <p:nvPr/>
        </p:nvCxnSpPr>
        <p:spPr>
          <a:xfrm rot="10800000">
            <a:off x="2627784" y="512676"/>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24 Conector recto"/>
          <p:cNvCxnSpPr/>
          <p:nvPr/>
        </p:nvCxnSpPr>
        <p:spPr>
          <a:xfrm rot="10800000">
            <a:off x="1619672" y="332656"/>
            <a:ext cx="10081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26 Conector recto"/>
          <p:cNvCxnSpPr/>
          <p:nvPr/>
        </p:nvCxnSpPr>
        <p:spPr>
          <a:xfrm rot="5400000" flipH="1" flipV="1">
            <a:off x="1295636" y="656692"/>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flipH="1" flipV="1">
            <a:off x="7344308" y="656692"/>
            <a:ext cx="64807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a:off x="5868144" y="332656"/>
            <a:ext cx="18002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rot="5400000">
            <a:off x="3059832" y="2852936"/>
            <a:ext cx="403244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34 Conector recto"/>
          <p:cNvCxnSpPr/>
          <p:nvPr/>
        </p:nvCxnSpPr>
        <p:spPr>
          <a:xfrm rot="10800000">
            <a:off x="3851920" y="4869160"/>
            <a:ext cx="122413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36 Conector recto de flecha"/>
          <p:cNvCxnSpPr/>
          <p:nvPr/>
        </p:nvCxnSpPr>
        <p:spPr>
          <a:xfrm rot="5400000">
            <a:off x="2951820" y="5769260"/>
            <a:ext cx="1800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37 Rectángulo"/>
          <p:cNvSpPr/>
          <p:nvPr/>
        </p:nvSpPr>
        <p:spPr>
          <a:xfrm>
            <a:off x="5220072" y="5733256"/>
            <a:ext cx="3744416" cy="86409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ES" dirty="0" smtClean="0"/>
              <a:t>Mapa conceptual elaborado por:</a:t>
            </a:r>
          </a:p>
          <a:p>
            <a:pPr algn="ctr"/>
            <a:r>
              <a:rPr lang="es-ES" dirty="0" smtClean="0"/>
              <a:t>Lic. Teresa </a:t>
            </a:r>
            <a:r>
              <a:rPr lang="es-ES" smtClean="0"/>
              <a:t>Guerra Santibáñez</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51720" y="188640"/>
            <a:ext cx="4896544" cy="6926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Técnicas de evaluación</a:t>
            </a:r>
            <a:endParaRPr lang="es-ES" dirty="0"/>
          </a:p>
        </p:txBody>
      </p:sp>
      <p:sp>
        <p:nvSpPr>
          <p:cNvPr id="5" name="4 Rectángulo"/>
          <p:cNvSpPr/>
          <p:nvPr/>
        </p:nvSpPr>
        <p:spPr>
          <a:xfrm>
            <a:off x="179512" y="1052736"/>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Trabajo o aportación individual</a:t>
            </a:r>
            <a:endParaRPr lang="es-ES" sz="1400" b="1" dirty="0">
              <a:latin typeface="Arial" pitchFamily="34" charset="0"/>
              <a:cs typeface="Arial" pitchFamily="34" charset="0"/>
            </a:endParaRPr>
          </a:p>
        </p:txBody>
      </p:sp>
      <p:sp>
        <p:nvSpPr>
          <p:cNvPr id="11" name="10 Rectángulo"/>
          <p:cNvSpPr/>
          <p:nvPr/>
        </p:nvSpPr>
        <p:spPr>
          <a:xfrm>
            <a:off x="179512" y="1700808"/>
            <a:ext cx="2520280" cy="2160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Es el trabajo- en forma de reporte, ensayo, etc.-que un alumno genera como producto de sus actividades para la solución del problema y como parte de un equipo. Puede ser el análisis o síntesis de cierta información, la obtención de datos experimentales, o algún otro producto que demuestre su trabajo individual.</a:t>
            </a:r>
            <a:endParaRPr lang="es-ES" sz="1200" dirty="0">
              <a:latin typeface="Arial" pitchFamily="34" charset="0"/>
              <a:cs typeface="Arial" pitchFamily="34" charset="0"/>
            </a:endParaRPr>
          </a:p>
        </p:txBody>
      </p:sp>
      <p:sp>
        <p:nvSpPr>
          <p:cNvPr id="14" name="13 Rectángulo"/>
          <p:cNvSpPr/>
          <p:nvPr/>
        </p:nvSpPr>
        <p:spPr>
          <a:xfrm>
            <a:off x="3275856" y="1268760"/>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Trabajo o aportación en equipo</a:t>
            </a:r>
            <a:endParaRPr lang="es-ES" sz="1400" b="1" dirty="0">
              <a:latin typeface="Arial" pitchFamily="34" charset="0"/>
              <a:cs typeface="Arial" pitchFamily="34" charset="0"/>
            </a:endParaRPr>
          </a:p>
        </p:txBody>
      </p:sp>
      <p:sp>
        <p:nvSpPr>
          <p:cNvPr id="15" name="14 Rectángulo"/>
          <p:cNvSpPr/>
          <p:nvPr/>
        </p:nvSpPr>
        <p:spPr>
          <a:xfrm>
            <a:off x="3275856" y="1988840"/>
            <a:ext cx="252028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Es semejante al trabajo o aportación individual, pero ahora como resultado del trabajo conjunto del equipo.</a:t>
            </a:r>
            <a:endParaRPr lang="es-ES" sz="1200" dirty="0">
              <a:latin typeface="Arial" pitchFamily="34" charset="0"/>
              <a:cs typeface="Arial" pitchFamily="34" charset="0"/>
            </a:endParaRPr>
          </a:p>
        </p:txBody>
      </p:sp>
      <p:cxnSp>
        <p:nvCxnSpPr>
          <p:cNvPr id="16" name="15 Conector recto"/>
          <p:cNvCxnSpPr/>
          <p:nvPr/>
        </p:nvCxnSpPr>
        <p:spPr>
          <a:xfrm rot="5400000">
            <a:off x="4463988" y="1880828"/>
            <a:ext cx="216024" cy="0"/>
          </a:xfrm>
          <a:prstGeom prst="line">
            <a:avLst/>
          </a:prstGeom>
        </p:spPr>
        <p:style>
          <a:lnRef idx="1">
            <a:schemeClr val="accent1"/>
          </a:lnRef>
          <a:fillRef idx="0">
            <a:schemeClr val="accent1"/>
          </a:fillRef>
          <a:effectRef idx="0">
            <a:schemeClr val="accent1"/>
          </a:effectRef>
          <a:fontRef idx="minor">
            <a:schemeClr val="tx1"/>
          </a:fontRef>
        </p:style>
      </p:cxnSp>
      <p:sp>
        <p:nvSpPr>
          <p:cNvPr id="17" name="16 Rectángulo"/>
          <p:cNvSpPr/>
          <p:nvPr/>
        </p:nvSpPr>
        <p:spPr>
          <a:xfrm>
            <a:off x="6372200" y="1268760"/>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Examen escrito</a:t>
            </a:r>
            <a:endParaRPr lang="es-ES" sz="1400" b="1" dirty="0">
              <a:latin typeface="Arial" pitchFamily="34" charset="0"/>
              <a:cs typeface="Arial" pitchFamily="34" charset="0"/>
            </a:endParaRPr>
          </a:p>
        </p:txBody>
      </p:sp>
      <p:sp>
        <p:nvSpPr>
          <p:cNvPr id="18" name="17 Rectángulo"/>
          <p:cNvSpPr/>
          <p:nvPr/>
        </p:nvSpPr>
        <p:spPr>
          <a:xfrm>
            <a:off x="6372200" y="1988840"/>
            <a:ext cx="252028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Es una prueba en la que el alumno contesta a preguntas que demuestran la adquisición de habilidades y su transferencia a problemas o temas similares. </a:t>
            </a:r>
            <a:endParaRPr lang="es-ES" sz="1200" dirty="0">
              <a:latin typeface="Arial" pitchFamily="34" charset="0"/>
              <a:cs typeface="Arial" pitchFamily="34" charset="0"/>
            </a:endParaRPr>
          </a:p>
        </p:txBody>
      </p:sp>
      <p:sp>
        <p:nvSpPr>
          <p:cNvPr id="20" name="19 Rectángulo"/>
          <p:cNvSpPr/>
          <p:nvPr/>
        </p:nvSpPr>
        <p:spPr>
          <a:xfrm>
            <a:off x="3275856" y="3212976"/>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Examen practico</a:t>
            </a:r>
            <a:endParaRPr lang="es-ES" sz="1400" b="1" dirty="0">
              <a:latin typeface="Arial" pitchFamily="34" charset="0"/>
              <a:cs typeface="Arial" pitchFamily="34" charset="0"/>
            </a:endParaRPr>
          </a:p>
        </p:txBody>
      </p:sp>
      <p:sp>
        <p:nvSpPr>
          <p:cNvPr id="21" name="20 Rectángulo"/>
          <p:cNvSpPr/>
          <p:nvPr/>
        </p:nvSpPr>
        <p:spPr>
          <a:xfrm>
            <a:off x="3275856" y="3933056"/>
            <a:ext cx="252028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Son pruebas en las que el alumno debe demostrar que es capaz de aplicar las habilidades aprendidas durante el curso. </a:t>
            </a:r>
            <a:endParaRPr lang="es-ES" sz="1200" dirty="0">
              <a:latin typeface="Arial" pitchFamily="34" charset="0"/>
              <a:cs typeface="Arial" pitchFamily="34" charset="0"/>
            </a:endParaRPr>
          </a:p>
        </p:txBody>
      </p:sp>
      <p:sp>
        <p:nvSpPr>
          <p:cNvPr id="23" name="22 Rectángulo"/>
          <p:cNvSpPr/>
          <p:nvPr/>
        </p:nvSpPr>
        <p:spPr>
          <a:xfrm>
            <a:off x="6372200" y="3212976"/>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Mapas conceptuales </a:t>
            </a:r>
            <a:endParaRPr lang="es-ES" sz="1400" b="1" dirty="0">
              <a:latin typeface="Arial" pitchFamily="34" charset="0"/>
              <a:cs typeface="Arial" pitchFamily="34" charset="0"/>
            </a:endParaRPr>
          </a:p>
        </p:txBody>
      </p:sp>
      <p:sp>
        <p:nvSpPr>
          <p:cNvPr id="24" name="23 Rectángulo"/>
          <p:cNvSpPr/>
          <p:nvPr/>
        </p:nvSpPr>
        <p:spPr>
          <a:xfrm>
            <a:off x="6372200" y="3933056"/>
            <a:ext cx="252028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Es la representación gráfica de relaciones lógicas que existen entre los diferentes conceptos adquiridos durante el curso.</a:t>
            </a:r>
            <a:endParaRPr lang="es-ES" sz="1200" dirty="0">
              <a:latin typeface="Arial" pitchFamily="34" charset="0"/>
              <a:cs typeface="Arial" pitchFamily="34" charset="0"/>
            </a:endParaRPr>
          </a:p>
        </p:txBody>
      </p:sp>
      <p:sp>
        <p:nvSpPr>
          <p:cNvPr id="28" name="27 Rectángulo"/>
          <p:cNvSpPr/>
          <p:nvPr/>
        </p:nvSpPr>
        <p:spPr>
          <a:xfrm>
            <a:off x="179512" y="4005064"/>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Auto-evaluación</a:t>
            </a:r>
            <a:endParaRPr lang="es-ES" sz="1400" b="1" dirty="0">
              <a:latin typeface="Arial" pitchFamily="34" charset="0"/>
              <a:cs typeface="Arial" pitchFamily="34" charset="0"/>
            </a:endParaRPr>
          </a:p>
        </p:txBody>
      </p:sp>
      <p:sp>
        <p:nvSpPr>
          <p:cNvPr id="29" name="28 Rectángulo"/>
          <p:cNvSpPr/>
          <p:nvPr/>
        </p:nvSpPr>
        <p:spPr>
          <a:xfrm>
            <a:off x="179512" y="4653136"/>
            <a:ext cx="2520280"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Es la evaluación que hace el alumno sobre si mismo con base en una reflexión de lo que ha aprendido y su contraste con los objetivos del problema o curso.</a:t>
            </a:r>
            <a:endParaRPr lang="es-ES" sz="1200" dirty="0">
              <a:latin typeface="Arial" pitchFamily="34" charset="0"/>
              <a:cs typeface="Arial" pitchFamily="34" charset="0"/>
            </a:endParaRPr>
          </a:p>
        </p:txBody>
      </p:sp>
      <p:cxnSp>
        <p:nvCxnSpPr>
          <p:cNvPr id="32" name="31 Conector recto"/>
          <p:cNvCxnSpPr/>
          <p:nvPr/>
        </p:nvCxnSpPr>
        <p:spPr>
          <a:xfrm rot="5400000">
            <a:off x="4535996" y="3825044"/>
            <a:ext cx="216024" cy="0"/>
          </a:xfrm>
          <a:prstGeom prst="line">
            <a:avLst/>
          </a:prstGeom>
        </p:spPr>
        <p:style>
          <a:lnRef idx="1">
            <a:schemeClr val="accent1"/>
          </a:lnRef>
          <a:fillRef idx="0">
            <a:schemeClr val="accent1"/>
          </a:fillRef>
          <a:effectRef idx="0">
            <a:schemeClr val="accent1"/>
          </a:effectRef>
          <a:fontRef idx="minor">
            <a:schemeClr val="tx1"/>
          </a:fontRef>
        </p:style>
      </p:cxnSp>
      <p:sp>
        <p:nvSpPr>
          <p:cNvPr id="33" name="32 Rectángulo"/>
          <p:cNvSpPr/>
          <p:nvPr/>
        </p:nvSpPr>
        <p:spPr>
          <a:xfrm>
            <a:off x="3275856" y="4941168"/>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Evaluación del compañero (co-evaluación) </a:t>
            </a:r>
            <a:endParaRPr lang="es-ES" sz="1400" b="1" dirty="0">
              <a:latin typeface="Arial" pitchFamily="34" charset="0"/>
              <a:cs typeface="Arial" pitchFamily="34" charset="0"/>
            </a:endParaRPr>
          </a:p>
        </p:txBody>
      </p:sp>
      <p:sp>
        <p:nvSpPr>
          <p:cNvPr id="35" name="34 Rectángulo"/>
          <p:cNvSpPr/>
          <p:nvPr/>
        </p:nvSpPr>
        <p:spPr>
          <a:xfrm>
            <a:off x="3275856" y="5661248"/>
            <a:ext cx="252028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Es la evaluación que hace un alumno a sus compañeros con base en una tabla de características y nivel de desempeño. </a:t>
            </a:r>
            <a:endParaRPr lang="es-ES" sz="1200" dirty="0">
              <a:latin typeface="Arial" pitchFamily="34" charset="0"/>
              <a:cs typeface="Arial" pitchFamily="34" charset="0"/>
            </a:endParaRPr>
          </a:p>
        </p:txBody>
      </p:sp>
      <p:cxnSp>
        <p:nvCxnSpPr>
          <p:cNvPr id="37" name="36 Conector recto"/>
          <p:cNvCxnSpPr/>
          <p:nvPr/>
        </p:nvCxnSpPr>
        <p:spPr>
          <a:xfrm rot="5400000">
            <a:off x="4391980" y="555323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37 Conector recto"/>
          <p:cNvCxnSpPr/>
          <p:nvPr/>
        </p:nvCxnSpPr>
        <p:spPr>
          <a:xfrm rot="5400000">
            <a:off x="7560332" y="1880828"/>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38 Conector recto"/>
          <p:cNvCxnSpPr/>
          <p:nvPr/>
        </p:nvCxnSpPr>
        <p:spPr>
          <a:xfrm rot="5400000">
            <a:off x="7560332" y="3825044"/>
            <a:ext cx="216024"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40 Rectángulo"/>
          <p:cNvSpPr/>
          <p:nvPr/>
        </p:nvSpPr>
        <p:spPr>
          <a:xfrm>
            <a:off x="6372200" y="4941168"/>
            <a:ext cx="2520280"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Presentación oral</a:t>
            </a:r>
            <a:endParaRPr lang="es-ES" sz="1400" b="1" dirty="0">
              <a:latin typeface="Arial" pitchFamily="34" charset="0"/>
              <a:cs typeface="Arial" pitchFamily="34" charset="0"/>
            </a:endParaRPr>
          </a:p>
        </p:txBody>
      </p:sp>
      <p:sp>
        <p:nvSpPr>
          <p:cNvPr id="42" name="41 Rectángulo"/>
          <p:cNvSpPr/>
          <p:nvPr/>
        </p:nvSpPr>
        <p:spPr>
          <a:xfrm>
            <a:off x="6372200" y="5661248"/>
            <a:ext cx="2520280"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Las presentaciones orales son un medio por el cual se pueden observar habilidades de comunicación. </a:t>
            </a:r>
            <a:endParaRPr lang="es-ES" sz="1200" dirty="0">
              <a:latin typeface="Arial" pitchFamily="34" charset="0"/>
              <a:cs typeface="Arial" pitchFamily="34" charset="0"/>
            </a:endParaRPr>
          </a:p>
        </p:txBody>
      </p:sp>
      <p:cxnSp>
        <p:nvCxnSpPr>
          <p:cNvPr id="43" name="42 Conector recto"/>
          <p:cNvCxnSpPr/>
          <p:nvPr/>
        </p:nvCxnSpPr>
        <p:spPr>
          <a:xfrm rot="5400000">
            <a:off x="7560332" y="5553236"/>
            <a:ext cx="2160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47 Conector recto"/>
          <p:cNvCxnSpPr>
            <a:stCxn id="5" idx="2"/>
            <a:endCxn id="11" idx="0"/>
          </p:cNvCxnSpPr>
          <p:nvPr/>
        </p:nvCxnSpPr>
        <p:spPr>
          <a:xfrm rot="5400000">
            <a:off x="1367644" y="1628800"/>
            <a:ext cx="144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49 Conector recto"/>
          <p:cNvCxnSpPr>
            <a:stCxn id="28" idx="2"/>
            <a:endCxn id="29" idx="0"/>
          </p:cNvCxnSpPr>
          <p:nvPr/>
        </p:nvCxnSpPr>
        <p:spPr>
          <a:xfrm rot="5400000">
            <a:off x="1367644" y="4581128"/>
            <a:ext cx="144016" cy="0"/>
          </a:xfrm>
          <a:prstGeom prst="line">
            <a:avLst/>
          </a:prstGeom>
        </p:spPr>
        <p:style>
          <a:lnRef idx="1">
            <a:schemeClr val="accent1"/>
          </a:lnRef>
          <a:fillRef idx="0">
            <a:schemeClr val="accent1"/>
          </a:fillRef>
          <a:effectRef idx="0">
            <a:schemeClr val="accent1"/>
          </a:effectRef>
          <a:fontRef idx="minor">
            <a:schemeClr val="tx1"/>
          </a:fontRef>
        </p:style>
      </p:cxnSp>
      <p:sp>
        <p:nvSpPr>
          <p:cNvPr id="51" name="50 Rectángulo"/>
          <p:cNvSpPr/>
          <p:nvPr/>
        </p:nvSpPr>
        <p:spPr>
          <a:xfrm>
            <a:off x="179512" y="5733256"/>
            <a:ext cx="252028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1" dirty="0" smtClean="0">
                <a:latin typeface="Arial" pitchFamily="34" charset="0"/>
                <a:cs typeface="Arial" pitchFamily="34" charset="0"/>
              </a:rPr>
              <a:t>Portafolio </a:t>
            </a:r>
            <a:endParaRPr lang="es-ES" sz="1400" b="1" dirty="0">
              <a:latin typeface="Arial" pitchFamily="34" charset="0"/>
              <a:cs typeface="Arial" pitchFamily="34" charset="0"/>
            </a:endParaRPr>
          </a:p>
        </p:txBody>
      </p:sp>
      <p:sp>
        <p:nvSpPr>
          <p:cNvPr id="52" name="51 Rectángulo"/>
          <p:cNvSpPr/>
          <p:nvPr/>
        </p:nvSpPr>
        <p:spPr>
          <a:xfrm>
            <a:off x="0" y="6093296"/>
            <a:ext cx="3203848" cy="7647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200" dirty="0" smtClean="0">
                <a:latin typeface="Arial" pitchFamily="34" charset="0"/>
                <a:cs typeface="Arial" pitchFamily="34" charset="0"/>
              </a:rPr>
              <a:t>Las desventajas son que se requiere de una actitud particular por parte de los alumnos y los profesores y que se espera cierto nivel de meta-conocimiento.</a:t>
            </a:r>
            <a:endParaRPr lang="es-ES" sz="1200" dirty="0">
              <a:latin typeface="Arial" pitchFamily="34" charset="0"/>
              <a:cs typeface="Arial" pitchFamily="34" charset="0"/>
            </a:endParaRPr>
          </a:p>
        </p:txBody>
      </p:sp>
      <p:cxnSp>
        <p:nvCxnSpPr>
          <p:cNvPr id="60" name="59 Conector recto"/>
          <p:cNvCxnSpPr/>
          <p:nvPr/>
        </p:nvCxnSpPr>
        <p:spPr>
          <a:xfrm rot="5400000">
            <a:off x="2015716" y="6057292"/>
            <a:ext cx="7200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61 Conector recto"/>
          <p:cNvCxnSpPr/>
          <p:nvPr/>
        </p:nvCxnSpPr>
        <p:spPr>
          <a:xfrm rot="5400000">
            <a:off x="4463988" y="1088740"/>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63 Conector recto"/>
          <p:cNvCxnSpPr>
            <a:stCxn id="5" idx="0"/>
            <a:endCxn id="4" idx="1"/>
          </p:cNvCxnSpPr>
          <p:nvPr/>
        </p:nvCxnSpPr>
        <p:spPr>
          <a:xfrm rot="5400000" flipH="1" flipV="1">
            <a:off x="1486812" y="487828"/>
            <a:ext cx="517748" cy="61206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65 Conector recto"/>
          <p:cNvCxnSpPr>
            <a:stCxn id="17" idx="0"/>
            <a:endCxn id="4" idx="3"/>
          </p:cNvCxnSpPr>
          <p:nvPr/>
        </p:nvCxnSpPr>
        <p:spPr>
          <a:xfrm rot="16200000" flipV="1">
            <a:off x="6923416" y="559836"/>
            <a:ext cx="733772" cy="684076"/>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67 Conector recto de flecha"/>
          <p:cNvCxnSpPr/>
          <p:nvPr/>
        </p:nvCxnSpPr>
        <p:spPr>
          <a:xfrm rot="5400000">
            <a:off x="4117640" y="94320"/>
            <a:ext cx="18864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576</Words>
  <Application>Microsoft Office PowerPoint</Application>
  <PresentationFormat>Presentación en pantalla (4:3)</PresentationFormat>
  <Paragraphs>38</Paragraphs>
  <Slides>2</Slides>
  <Notes>0</Notes>
  <HiddenSlides>0</HiddenSlides>
  <MMClips>0</MMClips>
  <ScaleCrop>false</ScaleCrop>
  <HeadingPairs>
    <vt:vector size="4" baseType="variant">
      <vt:variant>
        <vt:lpstr>Tema</vt:lpstr>
      </vt:variant>
      <vt:variant>
        <vt:i4>1</vt:i4>
      </vt:variant>
      <vt:variant>
        <vt:lpstr>Títulos de diapositiva</vt:lpstr>
      </vt:variant>
      <vt:variant>
        <vt:i4>2</vt:i4>
      </vt:variant>
    </vt:vector>
  </HeadingPairs>
  <TitlesOfParts>
    <vt:vector size="3" baseType="lpstr">
      <vt:lpstr>Tema de Office</vt:lpstr>
      <vt:lpstr>Diapositiva 1</vt:lpstr>
      <vt:lpstr>Diapositiva 2</vt:lpstr>
    </vt:vector>
  </TitlesOfParts>
  <Company>El Ciber de Charly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El Ciber de Charly 12</dc:creator>
  <cp:lastModifiedBy>El Ciber de Charly 12</cp:lastModifiedBy>
  <cp:revision>10</cp:revision>
  <dcterms:created xsi:type="dcterms:W3CDTF">2011-12-11T17:38:59Z</dcterms:created>
  <dcterms:modified xsi:type="dcterms:W3CDTF">2011-12-11T19:05:05Z</dcterms:modified>
</cp:coreProperties>
</file>